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318" r:id="rId2"/>
    <p:sldId id="338" r:id="rId3"/>
    <p:sldId id="329" r:id="rId4"/>
    <p:sldId id="330" r:id="rId5"/>
    <p:sldId id="331" r:id="rId6"/>
    <p:sldId id="332" r:id="rId7"/>
    <p:sldId id="333" r:id="rId8"/>
    <p:sldId id="334" r:id="rId9"/>
    <p:sldId id="335" r:id="rId10"/>
    <p:sldId id="336" r:id="rId11"/>
    <p:sldId id="337" r:id="rId12"/>
    <p:sldId id="339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1018">
          <p15:clr>
            <a:srgbClr val="A4A3A4"/>
          </p15:clr>
        </p15:guide>
        <p15:guide id="5" orient="horz" pos="3886">
          <p15:clr>
            <a:srgbClr val="A4A3A4"/>
          </p15:clr>
        </p15:guide>
        <p15:guide id="6" orient="horz" pos="2928">
          <p15:clr>
            <a:srgbClr val="A4A3A4"/>
          </p15:clr>
        </p15:guide>
        <p15:guide id="7" orient="horz" pos="3072">
          <p15:clr>
            <a:srgbClr val="A4A3A4"/>
          </p15:clr>
        </p15:guide>
        <p15:guide id="8" orient="horz" pos="407">
          <p15:clr>
            <a:srgbClr val="A4A3A4"/>
          </p15:clr>
        </p15:guide>
        <p15:guide id="9" pos="3839">
          <p15:clr>
            <a:srgbClr val="A4A3A4"/>
          </p15:clr>
        </p15:guide>
        <p15:guide id="10" pos="959">
          <p15:clr>
            <a:srgbClr val="A4A3A4"/>
          </p15:clr>
        </p15:guide>
        <p15:guide id="11" pos="7151">
          <p15:clr>
            <a:srgbClr val="A4A3A4"/>
          </p15:clr>
        </p15:guide>
        <p15:guide id="12" pos="671">
          <p15:clr>
            <a:srgbClr val="A4A3A4"/>
          </p15:clr>
        </p15:guide>
        <p15:guide id="13" pos="4991">
          <p15:clr>
            <a:srgbClr val="A4A3A4"/>
          </p15:clr>
        </p15:guide>
        <p15:guide id="14" pos="7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282"/>
    <a:srgbClr val="6E90FE"/>
    <a:srgbClr val="8086FC"/>
    <a:srgbClr val="6D6DFB"/>
    <a:srgbClr val="4E78F0"/>
    <a:srgbClr val="F0932C"/>
    <a:srgbClr val="92C610"/>
    <a:srgbClr val="9FD812"/>
    <a:srgbClr val="E05F2C"/>
    <a:srgbClr val="0ABE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71" d="100"/>
          <a:sy n="71" d="100"/>
        </p:scale>
        <p:origin x="702" y="78"/>
      </p:cViewPr>
      <p:guideLst>
        <p:guide orient="horz" pos="2160"/>
        <p:guide orient="horz" pos="4030"/>
        <p:guide orient="horz" pos="1152"/>
        <p:guide orient="horz" pos="1018"/>
        <p:guide orient="horz" pos="3886"/>
        <p:guide orient="horz" pos="2928"/>
        <p:guide orient="horz" pos="3072"/>
        <p:guide orient="horz" pos="407"/>
        <p:guide pos="3839"/>
        <p:guide pos="959"/>
        <p:guide pos="7151"/>
        <p:guide pos="671"/>
        <p:guide pos="4991"/>
        <p:guide pos="70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8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9AFDC-7658-4951-B0FF-52DFF2A93C0A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ED99B-9732-49FC-9C16-B56FEB1B10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6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0556" y="609601"/>
            <a:ext cx="8673963" cy="3200400"/>
          </a:xfrm>
        </p:spPr>
        <p:txBody>
          <a:bodyPr anchor="b">
            <a:normAutofit/>
          </a:bodyPr>
          <a:lstStyle>
            <a:lvl1pPr algn="ctr">
              <a:defRPr sz="4799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0556" y="3886200"/>
            <a:ext cx="8673963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E708A13-F522-FC6D-EB85-70DEA9BF935E}"/>
              </a:ext>
            </a:extLst>
          </p:cNvPr>
          <p:cNvGrpSpPr/>
          <p:nvPr userDrawn="1"/>
        </p:nvGrpSpPr>
        <p:grpSpPr>
          <a:xfrm>
            <a:off x="7923213" y="0"/>
            <a:ext cx="4265612" cy="6858000"/>
            <a:chOff x="7923213" y="0"/>
            <a:chExt cx="4265612" cy="685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AD0089-CD78-0980-7CE5-DAD7D1D283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923213" y="0"/>
              <a:ext cx="4265612" cy="685800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8C8631-21FA-7FCD-623B-64CA2A2AAB1D}"/>
                </a:ext>
              </a:extLst>
            </p:cNvPr>
            <p:cNvSpPr/>
            <p:nvPr/>
          </p:nvSpPr>
          <p:spPr>
            <a:xfrm>
              <a:off x="7923213" y="0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65032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6" y="4732865"/>
            <a:ext cx="9903420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096" y="932112"/>
            <a:ext cx="8223802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116" y="5299603"/>
            <a:ext cx="990342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85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5" y="609602"/>
            <a:ext cx="9903419" cy="3124199"/>
          </a:xfrm>
        </p:spPr>
        <p:txBody>
          <a:bodyPr anchor="ctr">
            <a:normAutofit/>
          </a:bodyPr>
          <a:lstStyle>
            <a:lvl1pPr algn="l">
              <a:defRPr sz="3199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4" y="4343400"/>
            <a:ext cx="990342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376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394" y="786824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5094" y="274320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609602"/>
            <a:ext cx="9293977" cy="2743199"/>
          </a:xfrm>
        </p:spPr>
        <p:txBody>
          <a:bodyPr anchor="ctr">
            <a:normAutofit/>
          </a:bodyPr>
          <a:lstStyle>
            <a:lvl1pPr algn="l">
              <a:defRPr sz="3199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4" y="4343400"/>
            <a:ext cx="990342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9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434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5" y="3308581"/>
            <a:ext cx="9903420" cy="1468800"/>
          </a:xfrm>
        </p:spPr>
        <p:txBody>
          <a:bodyPr anchor="b">
            <a:normAutofit/>
          </a:bodyPr>
          <a:lstStyle>
            <a:lvl1pPr algn="l">
              <a:defRPr sz="3199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3" y="4777381"/>
            <a:ext cx="990342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9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3006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394" y="786824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5094" y="274320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609602"/>
            <a:ext cx="9293977" cy="2743199"/>
          </a:xfrm>
        </p:spPr>
        <p:txBody>
          <a:bodyPr anchor="ctr">
            <a:normAutofit/>
          </a:bodyPr>
          <a:lstStyle>
            <a:lvl1pPr algn="l">
              <a:defRPr sz="3199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115" y="3886200"/>
            <a:ext cx="990342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399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4" y="4775200"/>
            <a:ext cx="990342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295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5" y="609602"/>
            <a:ext cx="990341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115" y="3505200"/>
            <a:ext cx="990342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799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4" y="4343400"/>
            <a:ext cx="990342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09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116" y="609600"/>
            <a:ext cx="990341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2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4597" y="609600"/>
            <a:ext cx="220993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115" y="609600"/>
            <a:ext cx="7541835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2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71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557" y="3308581"/>
            <a:ext cx="8684538" cy="1468800"/>
          </a:xfrm>
        </p:spPr>
        <p:txBody>
          <a:bodyPr anchor="b"/>
          <a:lstStyle>
            <a:lvl1pPr algn="r">
              <a:defRPr sz="3999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0555" y="4777381"/>
            <a:ext cx="8684539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999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836A50B-B6D0-DFFC-5F93-270191B631B4}"/>
              </a:ext>
            </a:extLst>
          </p:cNvPr>
          <p:cNvGrpSpPr/>
          <p:nvPr userDrawn="1"/>
        </p:nvGrpSpPr>
        <p:grpSpPr>
          <a:xfrm>
            <a:off x="11123611" y="0"/>
            <a:ext cx="1065214" cy="6868886"/>
            <a:chOff x="11123611" y="0"/>
            <a:chExt cx="1065214" cy="686888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0B128BD-BD2C-5216-5428-8810350B06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23611" y="0"/>
              <a:ext cx="1065213" cy="685800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0E550EF-6E99-3FD6-F9A5-B7978CBA3DC7}"/>
                </a:ext>
              </a:extLst>
            </p:cNvPr>
            <p:cNvSpPr/>
            <p:nvPr/>
          </p:nvSpPr>
          <p:spPr>
            <a:xfrm>
              <a:off x="11123612" y="10886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83683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115" y="2667000"/>
            <a:ext cx="4875530" cy="3124201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9005" y="2667000"/>
            <a:ext cx="4875530" cy="3124200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3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8908" y="2658533"/>
            <a:ext cx="4587736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115" y="3243263"/>
            <a:ext cx="4875530" cy="2547937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1455" y="2667000"/>
            <a:ext cx="4603081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006" y="3243263"/>
            <a:ext cx="4875531" cy="2547937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40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15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4" y="1600200"/>
            <a:ext cx="3548197" cy="1371600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483" y="609601"/>
            <a:ext cx="5942053" cy="51816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114" y="2971800"/>
            <a:ext cx="3548197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9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114" y="1600200"/>
            <a:ext cx="5332612" cy="1371600"/>
          </a:xfrm>
        </p:spPr>
        <p:txBody>
          <a:bodyPr anchor="b">
            <a:normAutofit/>
          </a:bodyPr>
          <a:lstStyle>
            <a:lvl1pPr algn="l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1797" y="-18288"/>
            <a:ext cx="3275746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114" y="2971800"/>
            <a:ext cx="5332612" cy="1828800"/>
          </a:xfrm>
        </p:spPr>
        <p:txBody>
          <a:bodyPr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7545" y="5883276"/>
            <a:ext cx="914162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115" y="5883276"/>
            <a:ext cx="510407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39815" y="5883276"/>
            <a:ext cx="322483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69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116" y="609600"/>
            <a:ext cx="990341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116" y="2667000"/>
            <a:ext cx="990341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5311" y="5883276"/>
            <a:ext cx="15997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3F41C87-7AD9-4845-A077-840E4A0F3F06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115" y="5883276"/>
            <a:ext cx="7541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1275" y="5883276"/>
            <a:ext cx="551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348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3199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999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799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9259" y="1957772"/>
            <a:ext cx="5945188" cy="93116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/>
              <a:t>India &amp; Neighbours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9260" y="3068960"/>
            <a:ext cx="5945187" cy="1368151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4800" dirty="0">
                <a:latin typeface="+mj-lt"/>
              </a:rPr>
              <a:t>PPG Bilateral Lending 2000 - 2020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47D358B-D16B-0D0E-07A0-E555B343275E}"/>
              </a:ext>
            </a:extLst>
          </p:cNvPr>
          <p:cNvSpPr txBox="1">
            <a:spLocks/>
          </p:cNvSpPr>
          <p:nvPr/>
        </p:nvSpPr>
        <p:spPr>
          <a:xfrm>
            <a:off x="1520823" y="6309320"/>
            <a:ext cx="5945187" cy="4063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2800" kern="1200" cap="none" baseline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By Umar Shaikh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5514172-4FCE-1910-D1AB-5A568B535151}"/>
              </a:ext>
            </a:extLst>
          </p:cNvPr>
          <p:cNvSpPr txBox="1">
            <a:spLocks/>
          </p:cNvSpPr>
          <p:nvPr/>
        </p:nvSpPr>
        <p:spPr>
          <a:xfrm>
            <a:off x="1519261" y="3429000"/>
            <a:ext cx="5945187" cy="1353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2800" kern="1200" cap="none" baseline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90000"/>
                  <a:lumOff val="10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011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Myanmar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6093296"/>
            <a:ext cx="9829799" cy="1044115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Myanmar's total debt amounts to approximately 2.8 billion US dollars.</a:t>
            </a:r>
          </a:p>
          <a:p>
            <a:r>
              <a:rPr lang="en-US" sz="1800" dirty="0"/>
              <a:t>Bilateral loan has consistently increased since 2000, with a modest fall during 2015–2017.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414" y="764704"/>
            <a:ext cx="982979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6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Nepal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2657" y="6066438"/>
            <a:ext cx="9829799" cy="1044115"/>
          </a:xfrm>
        </p:spPr>
        <p:txBody>
          <a:bodyPr>
            <a:normAutofit/>
          </a:bodyPr>
          <a:lstStyle/>
          <a:p>
            <a:r>
              <a:rPr lang="en-US" sz="1800" dirty="0"/>
              <a:t>Nepal's total debt amounts to approximately 90 million US dollars.</a:t>
            </a:r>
          </a:p>
          <a:p>
            <a:r>
              <a:rPr lang="en-US" sz="1800" dirty="0"/>
              <a:t>Bilateral financing has dramatically expanded since 2008.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414" y="764704"/>
            <a:ext cx="982979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8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376-8C0A-78E6-3C76-B676EE9B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24661-EF13-9387-7D6D-8E8C33D11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Total PPG Bilateral Lending has climbed from less than 500 million dollars in 2000 to around 45 billion dollars by 2020.</a:t>
            </a:r>
          </a:p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Bhutan has been the largest indebted country, receiving about 18 billion dollars over a period of 20 years.</a:t>
            </a:r>
          </a:p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Nepal has gotten the least bilateral lending, amounting to less than one billion dollars.</a:t>
            </a:r>
          </a:p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Total bilateral loan has shown a positive growth rate over the last 20 years.</a:t>
            </a:r>
          </a:p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Total bilateral loan to surrounding countries is around 1.2% of the overall GDP of India. </a:t>
            </a:r>
          </a:p>
          <a:p>
            <a:r>
              <a:rPr lang="en-US" sz="1800" b="0" i="0" dirty="0">
                <a:solidFill>
                  <a:schemeClr val="tx1">
                    <a:lumMod val="85000"/>
                  </a:schemeClr>
                </a:solidFill>
                <a:effectLst/>
                <a:latin typeface="Verdana" panose="020B0604030504040204" pitchFamily="34" charset="0"/>
              </a:rPr>
              <a:t>The impact of any future default by a neighbouring country on India's banking system will be negligible.</a:t>
            </a:r>
          </a:p>
          <a:p>
            <a:endParaRPr lang="en-US" sz="18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5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2C376-8C0A-78E6-3C76-B676EE9B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What is PPG Bilateral Debt?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24661-EF13-9387-7D6D-8E8C33D11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Public and publicly guaranteed debt refers to long-term external commitments of public debtors.</a:t>
            </a:r>
          </a:p>
          <a:p>
            <a:r>
              <a:rPr lang="en-US" sz="1800" dirty="0"/>
              <a:t>It includes debt guaranteed by the national government, public corporations, state-owned enterprises, development banks and other mixed enterprises, political subdivisions (or their agencies), autonomous public bodies, and private debtors' external obligations guaranteed for repayment by a public entity.</a:t>
            </a:r>
          </a:p>
          <a:p>
            <a:r>
              <a:rPr lang="en-US" sz="1800" dirty="0"/>
              <a:t>External debt influences a country's creditworthiness and investor perceptions.</a:t>
            </a:r>
          </a:p>
          <a:p>
            <a:r>
              <a:rPr lang="en-US" sz="1800" dirty="0"/>
              <a:t>Total debt service is compared to a country's ability to generate foreign cash through exports of products, services, primary income, and worker remittances.</a:t>
            </a:r>
          </a:p>
          <a:p>
            <a:endParaRPr lang="en-US" sz="1800" dirty="0"/>
          </a:p>
          <a:p>
            <a:pPr marL="0" indent="0">
              <a:buNone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51809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664205"/>
            <a:ext cx="9829799" cy="54746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dirty="0"/>
              <a:t>India &amp; Neighbouring Countries PPG Bilateral Lending 2000 - 2020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5157192"/>
            <a:ext cx="9829799" cy="1438191"/>
          </a:xfrm>
        </p:spPr>
        <p:txBody>
          <a:bodyPr>
            <a:normAutofit/>
          </a:bodyPr>
          <a:lstStyle/>
          <a:p>
            <a:r>
              <a:rPr lang="en-US" sz="1800" dirty="0"/>
              <a:t>Between the years 2000 and 2007, YoY growth has been moderate and constant.</a:t>
            </a:r>
          </a:p>
          <a:p>
            <a:r>
              <a:rPr lang="en-US" sz="1800" dirty="0"/>
              <a:t>2008 indicates a decline in loans due to the Economic Crisis of 2008.</a:t>
            </a:r>
          </a:p>
          <a:p>
            <a:r>
              <a:rPr lang="en-US" sz="1800" dirty="0"/>
              <a:t>YoY increase has reached highest from 2010 onward.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DC6B8A-EC4F-3343-4996-479D7B5EC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1988840"/>
            <a:ext cx="9829799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0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22400" y="505272"/>
            <a:ext cx="9829799" cy="763488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India &amp; Neighbouring Countries PPG Bilateral Lending 2000 – 2020</a:t>
            </a:r>
            <a:br>
              <a:rPr lang="en-US" sz="2400" dirty="0"/>
            </a:br>
            <a:r>
              <a:rPr lang="en-US" sz="2400" dirty="0"/>
              <a:t>Total Debt By Country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19AD2-4EF7-89AB-6D3C-7E0FAF09C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445224"/>
            <a:ext cx="9829799" cy="1296144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Bhutan has the biggest share of bilateral loans, totaling to approximately 18 billion US dollars.</a:t>
            </a:r>
          </a:p>
          <a:p>
            <a:r>
              <a:rPr lang="en-US" sz="1800" dirty="0"/>
              <a:t>Nepal has the least share of bilateral loans, totaling to approximately 1 billion US dollars.</a:t>
            </a:r>
          </a:p>
          <a:p>
            <a:r>
              <a:rPr lang="en-US" sz="1800" dirty="0"/>
              <a:t>Total bilateral loan by India amounts to approximately 45 billion US dollars.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80734-D617-06E5-8931-59EBE7CB0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1895475"/>
            <a:ext cx="9929812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90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22400" y="505272"/>
            <a:ext cx="9829799" cy="763488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India &amp; Neighbouring Countries PPG Bilateral Lending 2000 – 2020</a:t>
            </a:r>
            <a:br>
              <a:rPr lang="en-US" sz="2400" dirty="0"/>
            </a:br>
            <a:r>
              <a:rPr lang="en-US" sz="2400" dirty="0"/>
              <a:t>Average Debt By Country over 20 years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19AD2-4EF7-89AB-6D3C-7E0FAF09C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445224"/>
            <a:ext cx="9829799" cy="1296144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/>
              <a:t>Bhutan has the biggest share of bilateral loans, amounting to almost 3.5 billion US dollars each year.</a:t>
            </a:r>
          </a:p>
          <a:p>
            <a:r>
              <a:rPr lang="en-US" sz="1800" dirty="0"/>
              <a:t>Nepal has the least share of bilateral loans, amounting to approximately 250 million US dollars each year.</a:t>
            </a:r>
          </a:p>
          <a:p>
            <a:r>
              <a:rPr lang="en-US" sz="1800" dirty="0"/>
              <a:t>Over a 20-year period, India's average bilateral credit amount is approximately 13 billion US dollars.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5A079-A051-D2D3-DAB1-9DCA7C6E4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5"/>
          <a:stretch/>
        </p:blipFill>
        <p:spPr>
          <a:xfrm>
            <a:off x="1372392" y="1916832"/>
            <a:ext cx="9979819" cy="30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4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Bangladesh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733256"/>
            <a:ext cx="9829799" cy="1044115"/>
          </a:xfrm>
        </p:spPr>
        <p:txBody>
          <a:bodyPr>
            <a:normAutofit/>
          </a:bodyPr>
          <a:lstStyle/>
          <a:p>
            <a:r>
              <a:rPr lang="en-US" sz="1800" dirty="0"/>
              <a:t>Bangladesh's total debt amounts to approximately 6 billion US dollars.</a:t>
            </a:r>
          </a:p>
          <a:p>
            <a:r>
              <a:rPr lang="en-US" sz="1800" dirty="0"/>
              <a:t>Bilateral financing has substantially increased after 2010, reducing again until 2015.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764704"/>
            <a:ext cx="9829799" cy="45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6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Bhutan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733256"/>
            <a:ext cx="9829799" cy="1044115"/>
          </a:xfrm>
        </p:spPr>
        <p:txBody>
          <a:bodyPr>
            <a:normAutofit/>
          </a:bodyPr>
          <a:lstStyle/>
          <a:p>
            <a:r>
              <a:rPr lang="en-US" sz="1800" dirty="0"/>
              <a:t>Bhutan's total debt amounts to approximately 18 billion US dollars.</a:t>
            </a:r>
          </a:p>
          <a:p>
            <a:r>
              <a:rPr lang="en-US" sz="1800" dirty="0"/>
              <a:t>Bilateral lending has gradually increased throughout the years.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413" y="764704"/>
            <a:ext cx="982979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38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Sri Lanka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949280"/>
            <a:ext cx="9829799" cy="1044115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Sri Lanka's total debt amounts to approximately 9.5 billion US dollars.</a:t>
            </a:r>
          </a:p>
          <a:p>
            <a:r>
              <a:rPr lang="en-US" sz="1800" dirty="0"/>
              <a:t>Bilateral lending has significantly expanded throughout 2010 - 2015 and remained stable until 2020.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414" y="764704"/>
            <a:ext cx="982979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5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76FB-CC2B-1E27-6E75-23488B2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80629"/>
            <a:ext cx="9829799" cy="504056"/>
          </a:xfrm>
        </p:spPr>
        <p:txBody>
          <a:bodyPr>
            <a:normAutofit/>
          </a:bodyPr>
          <a:lstStyle/>
          <a:p>
            <a:pPr algn="ctr"/>
            <a:r>
              <a:rPr lang="en-IN" sz="2400" dirty="0"/>
              <a:t>India – Maldives PPG Bilateral Lending 2000 - 2020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36AC-996E-DD11-D259-8B9EADF98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5949280"/>
            <a:ext cx="9829799" cy="1044115"/>
          </a:xfrm>
        </p:spPr>
        <p:txBody>
          <a:bodyPr>
            <a:normAutofit/>
          </a:bodyPr>
          <a:lstStyle/>
          <a:p>
            <a:r>
              <a:rPr lang="en-US" sz="1800" dirty="0"/>
              <a:t>The total debt of the Maldives amounts to approximately 1.8 billion US dollars.</a:t>
            </a:r>
          </a:p>
          <a:p>
            <a:r>
              <a:rPr lang="en-US" sz="1800" dirty="0"/>
              <a:t>Bilateral lending has quickly expanded since 2008, with a big spike in 2020.</a:t>
            </a:r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F2339-72BF-78B1-0849-74FFD666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413" y="764704"/>
            <a:ext cx="982979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7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ESENTER_VERSION" val="6"/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2818</TotalTime>
  <Words>608</Words>
  <Application>Microsoft Office PowerPoint</Application>
  <PresentationFormat>Custom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</vt:lpstr>
      <vt:lpstr>Century Gothic</vt:lpstr>
      <vt:lpstr>Verdana</vt:lpstr>
      <vt:lpstr>Mesh</vt:lpstr>
      <vt:lpstr>India &amp; Neighbours</vt:lpstr>
      <vt:lpstr>What is PPG Bilateral Debt?</vt:lpstr>
      <vt:lpstr>India &amp; Neighbouring Countries PPG Bilateral Lending 2000 - 2020</vt:lpstr>
      <vt:lpstr>India &amp; Neighbouring Countries PPG Bilateral Lending 2000 – 2020 Total Debt By Country</vt:lpstr>
      <vt:lpstr>India &amp; Neighbouring Countries PPG Bilateral Lending 2000 – 2020 Average Debt By Country over 20 years</vt:lpstr>
      <vt:lpstr>India – Bangladesh PPG Bilateral Lending 2000 - 2020</vt:lpstr>
      <vt:lpstr>India – Bhutan PPG Bilateral Lending 2000 - 2020</vt:lpstr>
      <vt:lpstr>India – Sri Lanka PPG Bilateral Lending 2000 - 2020</vt:lpstr>
      <vt:lpstr>India – Maldives PPG Bilateral Lending 2000 - 2020</vt:lpstr>
      <vt:lpstr>India – Myanmar PPG Bilateral Lending 2000 - 2020</vt:lpstr>
      <vt:lpstr>India – Nepal PPG Bilateral Lending 2000 - 2020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India &amp; Neighbours</dc:title>
  <dc:creator>Abhijeet Patil</dc:creator>
  <cp:lastModifiedBy>Abbas</cp:lastModifiedBy>
  <cp:revision>4</cp:revision>
  <dcterms:created xsi:type="dcterms:W3CDTF">2022-08-18T10:46:42Z</dcterms:created>
  <dcterms:modified xsi:type="dcterms:W3CDTF">2024-01-17T12:15:08Z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